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Slab"/>
      <p:regular r:id="rId16"/>
      <p:bold r:id="rId17"/>
    </p:embeddedFon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Slab-bold.fntdata"/><Relationship Id="rId16" Type="http://schemas.openxmlformats.org/officeDocument/2006/relationships/font" Target="fonts/RobotoSlab-regular.fntdata"/><Relationship Id="rId5" Type="http://schemas.openxmlformats.org/officeDocument/2006/relationships/notesMaster" Target="notesMasters/notesMaster1.xml"/><Relationship Id="rId19" Type="http://schemas.openxmlformats.org/officeDocument/2006/relationships/font" Target="fonts/Roboto-bold.fntdata"/><Relationship Id="rId6" Type="http://schemas.openxmlformats.org/officeDocument/2006/relationships/slide" Target="slides/slide1.xml"/><Relationship Id="rId18"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1625fa29d0_1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1625fa29d0_1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15eed6104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15eed6104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15eed61049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15eed61049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1625fa29d0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1625fa29d0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15eed61049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15eed61049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1625fa29d0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1625fa29d0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1625fa29d0_1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1625fa29d0_1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1625fa29d0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1625fa29d0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1625fa29d0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1625fa29d0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l"/>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pl"/>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5.png"/><Relationship Id="rId5" Type="http://schemas.openxmlformats.org/officeDocument/2006/relationships/image" Target="../media/image10.png"/><Relationship Id="rId6"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pl"/>
              <a:t>AI for the Industry4.0</a:t>
            </a:r>
            <a:endParaRPr/>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pl"/>
              <a:t>Verification of produces fiber optic sensors</a:t>
            </a:r>
            <a:endParaRPr/>
          </a:p>
        </p:txBody>
      </p:sp>
      <p:sp>
        <p:nvSpPr>
          <p:cNvPr id="65" name="Google Shape;65;p13"/>
          <p:cNvSpPr txBox="1"/>
          <p:nvPr/>
        </p:nvSpPr>
        <p:spPr>
          <a:xfrm>
            <a:off x="5956825" y="3958450"/>
            <a:ext cx="420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l">
                <a:solidFill>
                  <a:schemeClr val="accent6"/>
                </a:solidFill>
                <a:latin typeface="Roboto"/>
                <a:ea typeface="Roboto"/>
                <a:cs typeface="Roboto"/>
                <a:sym typeface="Roboto"/>
              </a:rPr>
              <a:t>Izabela Kania</a:t>
            </a:r>
            <a:endParaRPr>
              <a:solidFill>
                <a:schemeClr val="accent6"/>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48" name="Google Shape;148;p22"/>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pl"/>
              <a:t>Industry 4.0 </a:t>
            </a:r>
            <a:endParaRPr/>
          </a:p>
        </p:txBody>
      </p:sp>
      <p:sp>
        <p:nvSpPr>
          <p:cNvPr id="71" name="Google Shape;71;p14"/>
          <p:cNvSpPr txBox="1"/>
          <p:nvPr>
            <p:ph idx="1" type="body"/>
          </p:nvPr>
        </p:nvSpPr>
        <p:spPr>
          <a:xfrm>
            <a:off x="2969775" y="414825"/>
            <a:ext cx="5662200" cy="772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pl" sz="1600"/>
              <a:t>is the digital transformation of manufacturing/ production and related industries and value creation processes.</a:t>
            </a:r>
            <a:endParaRPr sz="1600"/>
          </a:p>
        </p:txBody>
      </p:sp>
      <p:pic>
        <p:nvPicPr>
          <p:cNvPr id="72" name="Google Shape;72;p14"/>
          <p:cNvPicPr preferRelativeResize="0"/>
          <p:nvPr/>
        </p:nvPicPr>
        <p:blipFill rotWithShape="1">
          <a:blip r:embed="rId3">
            <a:alphaModFix/>
          </a:blip>
          <a:srcRect b="38972" l="0" r="0" t="0"/>
          <a:stretch/>
        </p:blipFill>
        <p:spPr>
          <a:xfrm>
            <a:off x="232900" y="1260750"/>
            <a:ext cx="3613525" cy="3688125"/>
          </a:xfrm>
          <a:prstGeom prst="rect">
            <a:avLst/>
          </a:prstGeom>
          <a:noFill/>
          <a:ln>
            <a:noFill/>
          </a:ln>
        </p:spPr>
      </p:pic>
      <p:pic>
        <p:nvPicPr>
          <p:cNvPr id="73" name="Google Shape;73;p14"/>
          <p:cNvPicPr preferRelativeResize="0"/>
          <p:nvPr/>
        </p:nvPicPr>
        <p:blipFill rotWithShape="1">
          <a:blip r:embed="rId3">
            <a:alphaModFix/>
          </a:blip>
          <a:srcRect b="0" l="0" r="0" t="61745"/>
          <a:stretch/>
        </p:blipFill>
        <p:spPr>
          <a:xfrm>
            <a:off x="4499450" y="1260750"/>
            <a:ext cx="4132525" cy="2643901"/>
          </a:xfrm>
          <a:prstGeom prst="rect">
            <a:avLst/>
          </a:prstGeom>
          <a:noFill/>
          <a:ln>
            <a:noFill/>
          </a:ln>
        </p:spPr>
      </p:pic>
      <p:sp>
        <p:nvSpPr>
          <p:cNvPr id="74" name="Google Shape;74;p14"/>
          <p:cNvSpPr txBox="1"/>
          <p:nvPr>
            <p:ph idx="1" type="body"/>
          </p:nvPr>
        </p:nvSpPr>
        <p:spPr>
          <a:xfrm>
            <a:off x="4499450" y="3912750"/>
            <a:ext cx="4168500" cy="998100"/>
          </a:xfrm>
          <a:prstGeom prst="rect">
            <a:avLst/>
          </a:prstGeom>
        </p:spPr>
        <p:txBody>
          <a:bodyPr anchorCtr="0" anchor="t" bIns="91425" lIns="91425" spcFirstLastPara="1" rIns="91425" wrap="square" tIns="91425">
            <a:normAutofit fontScale="70000" lnSpcReduction="20000"/>
          </a:bodyPr>
          <a:lstStyle/>
          <a:p>
            <a:pPr indent="0" lvl="0" marL="0" rtl="0" algn="just">
              <a:spcBef>
                <a:spcPts val="0"/>
              </a:spcBef>
              <a:spcAft>
                <a:spcPts val="1200"/>
              </a:spcAft>
              <a:buNone/>
            </a:pPr>
            <a:r>
              <a:rPr lang="pl" sz="1600"/>
              <a:t>Industry 4.0 has been defined as “a name for the current trend of automation and data exchange in manufacturing technologies, including cyber-physical systems, the Internet of things, cloud computing and cognitive computing and creating the smart factory”.</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idx="1" type="body"/>
          </p:nvPr>
        </p:nvSpPr>
        <p:spPr>
          <a:xfrm>
            <a:off x="3864175" y="1270225"/>
            <a:ext cx="5198100" cy="2276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05"/>
              <a:buNone/>
            </a:pPr>
            <a:r>
              <a:rPr lang="pl" sz="1090"/>
              <a:t>Industry 4.0 is is characterized by:</a:t>
            </a:r>
            <a:endParaRPr sz="1090"/>
          </a:p>
          <a:p>
            <a:pPr indent="-297815" lvl="0" marL="457200" rtl="0" algn="l">
              <a:lnSpc>
                <a:spcPct val="95000"/>
              </a:lnSpc>
              <a:spcBef>
                <a:spcPts val="1200"/>
              </a:spcBef>
              <a:spcAft>
                <a:spcPts val="0"/>
              </a:spcAft>
              <a:buSzPts val="1090"/>
              <a:buChar char="●"/>
            </a:pPr>
            <a:r>
              <a:rPr lang="pl" sz="1090"/>
              <a:t>even more automation than in the third industrial revolution,</a:t>
            </a:r>
            <a:endParaRPr sz="1090"/>
          </a:p>
          <a:p>
            <a:pPr indent="-297815" lvl="0" marL="457200" rtl="0" algn="l">
              <a:lnSpc>
                <a:spcPct val="95000"/>
              </a:lnSpc>
              <a:spcBef>
                <a:spcPts val="0"/>
              </a:spcBef>
              <a:spcAft>
                <a:spcPts val="0"/>
              </a:spcAft>
              <a:buSzPts val="1090"/>
              <a:buChar char="●"/>
            </a:pPr>
            <a:r>
              <a:rPr lang="pl" sz="1090"/>
              <a:t>the bridging of the physical and digital world through cyber-physical systems, enabled by Industrial IoT,</a:t>
            </a:r>
            <a:endParaRPr sz="1090"/>
          </a:p>
          <a:p>
            <a:pPr indent="-297815" lvl="0" marL="457200" rtl="0" algn="l">
              <a:lnSpc>
                <a:spcPct val="95000"/>
              </a:lnSpc>
              <a:spcBef>
                <a:spcPts val="0"/>
              </a:spcBef>
              <a:spcAft>
                <a:spcPts val="0"/>
              </a:spcAft>
              <a:buSzPts val="1090"/>
              <a:buChar char="●"/>
            </a:pPr>
            <a:r>
              <a:rPr lang="pl" sz="1090"/>
              <a:t>a shift from a central industrial control system to one where smart products define the production steps,</a:t>
            </a:r>
            <a:endParaRPr sz="1090"/>
          </a:p>
          <a:p>
            <a:pPr indent="-297815" lvl="0" marL="457200" rtl="0" algn="l">
              <a:lnSpc>
                <a:spcPct val="95000"/>
              </a:lnSpc>
              <a:spcBef>
                <a:spcPts val="0"/>
              </a:spcBef>
              <a:spcAft>
                <a:spcPts val="0"/>
              </a:spcAft>
              <a:buSzPts val="1090"/>
              <a:buChar char="●"/>
            </a:pPr>
            <a:r>
              <a:rPr lang="pl" sz="1090"/>
              <a:t>closed-loop data models and control systems and</a:t>
            </a:r>
            <a:endParaRPr sz="1090"/>
          </a:p>
          <a:p>
            <a:pPr indent="-297815" lvl="0" marL="457200" rtl="0" algn="l">
              <a:lnSpc>
                <a:spcPct val="95000"/>
              </a:lnSpc>
              <a:spcBef>
                <a:spcPts val="0"/>
              </a:spcBef>
              <a:spcAft>
                <a:spcPts val="0"/>
              </a:spcAft>
              <a:buSzPts val="1090"/>
              <a:buChar char="●"/>
            </a:pPr>
            <a:r>
              <a:rPr lang="pl" sz="1090"/>
              <a:t>personalization/customization of products.</a:t>
            </a:r>
            <a:endParaRPr sz="1090"/>
          </a:p>
          <a:p>
            <a:pPr indent="0" lvl="0" marL="0" rtl="0" algn="l">
              <a:lnSpc>
                <a:spcPct val="95000"/>
              </a:lnSpc>
              <a:spcBef>
                <a:spcPts val="1200"/>
              </a:spcBef>
              <a:spcAft>
                <a:spcPts val="1200"/>
              </a:spcAft>
              <a:buSzPts val="605"/>
              <a:buNone/>
            </a:pPr>
            <a:r>
              <a:t/>
            </a:r>
            <a:endParaRPr sz="1090"/>
          </a:p>
        </p:txBody>
      </p:sp>
      <p:sp>
        <p:nvSpPr>
          <p:cNvPr id="80" name="Google Shape;80;p15"/>
          <p:cNvSpPr txBox="1"/>
          <p:nvPr/>
        </p:nvSpPr>
        <p:spPr>
          <a:xfrm>
            <a:off x="3864175" y="53675"/>
            <a:ext cx="5198100" cy="938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1200"/>
              </a:spcAft>
              <a:buNone/>
            </a:pPr>
            <a:r>
              <a:rPr lang="pl" sz="1100">
                <a:solidFill>
                  <a:schemeClr val="dk1"/>
                </a:solidFill>
                <a:latin typeface="Roboto"/>
                <a:ea typeface="Roboto"/>
                <a:cs typeface="Roboto"/>
                <a:sym typeface="Roboto"/>
              </a:rPr>
              <a:t>The goal is to enable autonomous decision-making processes, monitor assets and processes in real-time, and enable equally real-time connected value creation networks through early involvement of stakeholders, and vertical and horizontal integration.</a:t>
            </a:r>
            <a:endParaRPr sz="700">
              <a:latin typeface="Roboto"/>
              <a:ea typeface="Roboto"/>
              <a:cs typeface="Roboto"/>
              <a:sym typeface="Roboto"/>
            </a:endParaRPr>
          </a:p>
        </p:txBody>
      </p:sp>
      <p:sp>
        <p:nvSpPr>
          <p:cNvPr id="81" name="Google Shape;81;p15"/>
          <p:cNvSpPr txBox="1"/>
          <p:nvPr/>
        </p:nvSpPr>
        <p:spPr>
          <a:xfrm>
            <a:off x="3864325" y="3190200"/>
            <a:ext cx="3808200" cy="180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l" sz="1050">
                <a:solidFill>
                  <a:schemeClr val="dk1"/>
                </a:solidFill>
                <a:latin typeface="Roboto"/>
                <a:ea typeface="Roboto"/>
                <a:cs typeface="Roboto"/>
                <a:sym typeface="Roboto"/>
              </a:rPr>
              <a:t>The Industry 4.0 design principles:</a:t>
            </a:r>
            <a:endParaRPr sz="1050">
              <a:solidFill>
                <a:schemeClr val="dk1"/>
              </a:solidFill>
              <a:latin typeface="Roboto"/>
              <a:ea typeface="Roboto"/>
              <a:cs typeface="Roboto"/>
              <a:sym typeface="Roboto"/>
            </a:endParaRPr>
          </a:p>
          <a:p>
            <a:pPr indent="0" lvl="0" marL="0" rtl="0" algn="l">
              <a:spcBef>
                <a:spcPts val="0"/>
              </a:spcBef>
              <a:spcAft>
                <a:spcPts val="0"/>
              </a:spcAft>
              <a:buNone/>
            </a:pPr>
            <a:r>
              <a:rPr lang="pl" sz="1050">
                <a:solidFill>
                  <a:schemeClr val="dk1"/>
                </a:solidFill>
                <a:latin typeface="Roboto"/>
                <a:ea typeface="Roboto"/>
                <a:cs typeface="Roboto"/>
                <a:sym typeface="Roboto"/>
              </a:rPr>
              <a:t>The design principles of Industry 4.0 enable identifying and realizing applications in industrial transformation. The design principles are: </a:t>
            </a:r>
            <a:endParaRPr sz="1050">
              <a:solidFill>
                <a:schemeClr val="dk1"/>
              </a:solidFill>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pl" sz="1050">
                <a:solidFill>
                  <a:schemeClr val="dk1"/>
                </a:solidFill>
                <a:latin typeface="Roboto"/>
                <a:ea typeface="Roboto"/>
                <a:cs typeface="Roboto"/>
                <a:sym typeface="Roboto"/>
              </a:rPr>
              <a:t>Interoperability.</a:t>
            </a:r>
            <a:endParaRPr sz="1050">
              <a:solidFill>
                <a:schemeClr val="dk1"/>
              </a:solidFill>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pl" sz="1050">
                <a:solidFill>
                  <a:schemeClr val="dk1"/>
                </a:solidFill>
                <a:latin typeface="Roboto"/>
                <a:ea typeface="Roboto"/>
                <a:cs typeface="Roboto"/>
                <a:sym typeface="Roboto"/>
              </a:rPr>
              <a:t>Virtualization.</a:t>
            </a:r>
            <a:endParaRPr sz="1050">
              <a:solidFill>
                <a:schemeClr val="dk1"/>
              </a:solidFill>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pl" sz="1050">
                <a:solidFill>
                  <a:schemeClr val="dk1"/>
                </a:solidFill>
                <a:latin typeface="Roboto"/>
                <a:ea typeface="Roboto"/>
                <a:cs typeface="Roboto"/>
                <a:sym typeface="Roboto"/>
              </a:rPr>
              <a:t>Decentralization.</a:t>
            </a:r>
            <a:endParaRPr sz="1050">
              <a:solidFill>
                <a:schemeClr val="dk1"/>
              </a:solidFill>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pl" sz="1050">
                <a:solidFill>
                  <a:schemeClr val="dk1"/>
                </a:solidFill>
                <a:latin typeface="Roboto"/>
                <a:ea typeface="Roboto"/>
                <a:cs typeface="Roboto"/>
                <a:sym typeface="Roboto"/>
              </a:rPr>
              <a:t>Real-time capability.</a:t>
            </a:r>
            <a:endParaRPr sz="1050">
              <a:solidFill>
                <a:schemeClr val="dk1"/>
              </a:solidFill>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pl" sz="1050">
                <a:solidFill>
                  <a:schemeClr val="dk1"/>
                </a:solidFill>
                <a:latin typeface="Roboto"/>
                <a:ea typeface="Roboto"/>
                <a:cs typeface="Roboto"/>
                <a:sym typeface="Roboto"/>
              </a:rPr>
              <a:t>Service orientation.</a:t>
            </a:r>
            <a:endParaRPr sz="1050">
              <a:solidFill>
                <a:schemeClr val="dk1"/>
              </a:solidFill>
              <a:latin typeface="Roboto"/>
              <a:ea typeface="Roboto"/>
              <a:cs typeface="Roboto"/>
              <a:sym typeface="Roboto"/>
            </a:endParaRPr>
          </a:p>
          <a:p>
            <a:pPr indent="-295275" lvl="0" marL="457200" rtl="0" algn="l">
              <a:spcBef>
                <a:spcPts val="0"/>
              </a:spcBef>
              <a:spcAft>
                <a:spcPts val="0"/>
              </a:spcAft>
              <a:buClr>
                <a:schemeClr val="dk1"/>
              </a:buClr>
              <a:buSzPts val="1050"/>
              <a:buFont typeface="Roboto"/>
              <a:buChar char="●"/>
            </a:pPr>
            <a:r>
              <a:rPr lang="pl" sz="1050">
                <a:solidFill>
                  <a:schemeClr val="dk1"/>
                </a:solidFill>
                <a:latin typeface="Roboto"/>
                <a:ea typeface="Roboto"/>
                <a:cs typeface="Roboto"/>
                <a:sym typeface="Roboto"/>
              </a:rPr>
              <a:t>Modularity.</a:t>
            </a:r>
            <a:endParaRPr sz="1050">
              <a:solidFill>
                <a:schemeClr val="dk1"/>
              </a:solidFill>
              <a:latin typeface="Roboto"/>
              <a:ea typeface="Roboto"/>
              <a:cs typeface="Roboto"/>
              <a:sym typeface="Roboto"/>
            </a:endParaRPr>
          </a:p>
        </p:txBody>
      </p:sp>
      <p:pic>
        <p:nvPicPr>
          <p:cNvPr id="82" name="Google Shape;82;p15"/>
          <p:cNvPicPr preferRelativeResize="0"/>
          <p:nvPr/>
        </p:nvPicPr>
        <p:blipFill>
          <a:blip r:embed="rId3">
            <a:alphaModFix/>
          </a:blip>
          <a:stretch>
            <a:fillRect/>
          </a:stretch>
        </p:blipFill>
        <p:spPr>
          <a:xfrm>
            <a:off x="152400" y="53675"/>
            <a:ext cx="3511058" cy="4937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pl"/>
              <a:t>Project: AI for the Industry 4.0</a:t>
            </a:r>
            <a:endParaRPr/>
          </a:p>
        </p:txBody>
      </p:sp>
      <p:sp>
        <p:nvSpPr>
          <p:cNvPr id="88" name="Google Shape;88;p16"/>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lang="pl" sz="1050"/>
              <a:t>In a company produces fiber optic sensors they are going to implement the AI techniques to automate verification of produced sensors.</a:t>
            </a:r>
            <a:endParaRPr sz="1050"/>
          </a:p>
          <a:p>
            <a:pPr indent="0" lvl="0" marL="0" rtl="0" algn="l">
              <a:lnSpc>
                <a:spcPct val="95000"/>
              </a:lnSpc>
              <a:spcBef>
                <a:spcPts val="1200"/>
              </a:spcBef>
              <a:spcAft>
                <a:spcPts val="0"/>
              </a:spcAft>
              <a:buSzPts val="275"/>
              <a:buNone/>
            </a:pPr>
            <a:r>
              <a:rPr lang="pl" sz="1050"/>
              <a:t>Newly produced sensors characteristics should be verified each time by </a:t>
            </a:r>
            <a:r>
              <a:rPr lang="pl" sz="1050"/>
              <a:t>measuring</a:t>
            </a:r>
            <a:r>
              <a:rPr lang="pl" sz="1050"/>
              <a:t> of spectroscopic signals in three reference substances:</a:t>
            </a:r>
            <a:endParaRPr sz="1050"/>
          </a:p>
          <a:p>
            <a:pPr indent="0" lvl="0" marL="0" rtl="0" algn="l">
              <a:lnSpc>
                <a:spcPct val="95000"/>
              </a:lnSpc>
              <a:spcBef>
                <a:spcPts val="1200"/>
              </a:spcBef>
              <a:spcAft>
                <a:spcPts val="0"/>
              </a:spcAft>
              <a:buSzPts val="275"/>
              <a:buNone/>
            </a:pPr>
            <a:r>
              <a:rPr lang="pl" sz="1050"/>
              <a:t>● Air</a:t>
            </a:r>
            <a:endParaRPr sz="1050"/>
          </a:p>
          <a:p>
            <a:pPr indent="0" lvl="0" marL="0" rtl="0" algn="l">
              <a:lnSpc>
                <a:spcPct val="95000"/>
              </a:lnSpc>
              <a:spcBef>
                <a:spcPts val="1200"/>
              </a:spcBef>
              <a:spcAft>
                <a:spcPts val="0"/>
              </a:spcAft>
              <a:buSzPts val="275"/>
              <a:buNone/>
            </a:pPr>
            <a:r>
              <a:rPr lang="pl" sz="1050"/>
              <a:t>● Water</a:t>
            </a:r>
            <a:endParaRPr sz="1050"/>
          </a:p>
          <a:p>
            <a:pPr indent="0" lvl="0" marL="0" rtl="0" algn="l">
              <a:lnSpc>
                <a:spcPct val="95000"/>
              </a:lnSpc>
              <a:spcBef>
                <a:spcPts val="1200"/>
              </a:spcBef>
              <a:spcAft>
                <a:spcPts val="0"/>
              </a:spcAft>
              <a:buSzPts val="275"/>
              <a:buNone/>
            </a:pPr>
            <a:r>
              <a:rPr lang="pl" sz="1050"/>
              <a:t>● Isopropanol</a:t>
            </a:r>
            <a:endParaRPr sz="1050"/>
          </a:p>
          <a:p>
            <a:pPr indent="0" lvl="0" marL="0" rtl="0" algn="l">
              <a:lnSpc>
                <a:spcPct val="95000"/>
              </a:lnSpc>
              <a:spcBef>
                <a:spcPts val="1200"/>
              </a:spcBef>
              <a:spcAft>
                <a:spcPts val="0"/>
              </a:spcAft>
              <a:buSzPts val="275"/>
              <a:buNone/>
            </a:pPr>
            <a:r>
              <a:rPr lang="pl" sz="1050"/>
              <a:t>PROBLEM:  procedures are extremely time consuming and require large human resources. </a:t>
            </a:r>
            <a:endParaRPr sz="1050"/>
          </a:p>
          <a:p>
            <a:pPr indent="0" lvl="0" marL="0" rtl="0" algn="l">
              <a:lnSpc>
                <a:spcPct val="95000"/>
              </a:lnSpc>
              <a:spcBef>
                <a:spcPts val="1200"/>
              </a:spcBef>
              <a:spcAft>
                <a:spcPts val="1200"/>
              </a:spcAft>
              <a:buSzPts val="275"/>
              <a:buNone/>
            </a:pPr>
            <a:r>
              <a:rPr lang="pl" sz="1050"/>
              <a:t>IDEA: AI algorithms implementation in order to predict characteristics (or any other parameters) of a working sensor in water and isopropanol based on measured characteristics in air. It will enable to reduce validation process only to measurements in the air, but other characteristics will be collected based on the proposed model.</a:t>
            </a:r>
            <a:endParaRPr sz="145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25200" y="317400"/>
            <a:ext cx="41841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pl"/>
              <a:t>Optical fiber sensors</a:t>
            </a:r>
            <a:endParaRPr/>
          </a:p>
        </p:txBody>
      </p:sp>
      <p:sp>
        <p:nvSpPr>
          <p:cNvPr id="94" name="Google Shape;94;p17"/>
          <p:cNvSpPr txBox="1"/>
          <p:nvPr>
            <p:ph idx="1" type="body"/>
          </p:nvPr>
        </p:nvSpPr>
        <p:spPr>
          <a:xfrm>
            <a:off x="387900" y="3354475"/>
            <a:ext cx="3324300" cy="778200"/>
          </a:xfrm>
          <a:prstGeom prst="rect">
            <a:avLst/>
          </a:prstGeom>
        </p:spPr>
        <p:txBody>
          <a:bodyPr anchorCtr="0" anchor="t" bIns="91425" lIns="91425" spcFirstLastPara="1" rIns="91425" wrap="square" tIns="91425">
            <a:normAutofit fontScale="92500" lnSpcReduction="20000"/>
          </a:bodyPr>
          <a:lstStyle/>
          <a:p>
            <a:pPr indent="0" lvl="0" marL="0" rtl="0" algn="just">
              <a:lnSpc>
                <a:spcPct val="95000"/>
              </a:lnSpc>
              <a:spcBef>
                <a:spcPts val="0"/>
              </a:spcBef>
              <a:spcAft>
                <a:spcPts val="1200"/>
              </a:spcAft>
              <a:buSzPct val="117630"/>
              <a:buNone/>
            </a:pPr>
            <a:r>
              <a:rPr lang="pl" sz="864"/>
              <a:t>Fiber Bragg gratings are used to turn an optical fiber into a sensing element by reflecting a specific wavelength back in the direction from which it came. New dissolvable fiber Bragg gratings can be used as sensors in the body and are safe even if the fiber were to accidently break inside the patient. Credit: Maria Konstantaki, Foundation of Research and Technology - Hellas</a:t>
            </a:r>
            <a:endParaRPr sz="765"/>
          </a:p>
        </p:txBody>
      </p:sp>
      <p:pic>
        <p:nvPicPr>
          <p:cNvPr id="95" name="Google Shape;95;p17"/>
          <p:cNvPicPr preferRelativeResize="0"/>
          <p:nvPr/>
        </p:nvPicPr>
        <p:blipFill>
          <a:blip r:embed="rId3">
            <a:alphaModFix/>
          </a:blip>
          <a:stretch>
            <a:fillRect/>
          </a:stretch>
        </p:blipFill>
        <p:spPr>
          <a:xfrm>
            <a:off x="387900" y="1369022"/>
            <a:ext cx="3324375" cy="1869949"/>
          </a:xfrm>
          <a:prstGeom prst="rect">
            <a:avLst/>
          </a:prstGeom>
          <a:noFill/>
          <a:ln>
            <a:noFill/>
          </a:ln>
        </p:spPr>
      </p:pic>
      <p:sp>
        <p:nvSpPr>
          <p:cNvPr id="96" name="Google Shape;96;p17"/>
          <p:cNvSpPr txBox="1"/>
          <p:nvPr>
            <p:ph idx="1" type="body"/>
          </p:nvPr>
        </p:nvSpPr>
        <p:spPr>
          <a:xfrm>
            <a:off x="387900" y="4132675"/>
            <a:ext cx="3458700" cy="321900"/>
          </a:xfrm>
          <a:prstGeom prst="rect">
            <a:avLst/>
          </a:prstGeom>
        </p:spPr>
        <p:txBody>
          <a:bodyPr anchorCtr="0" anchor="t" bIns="91425" lIns="91425" spcFirstLastPara="1" rIns="91425" wrap="square" tIns="91425">
            <a:normAutofit fontScale="92500"/>
          </a:bodyPr>
          <a:lstStyle/>
          <a:p>
            <a:pPr indent="0" lvl="0" marL="0" rtl="0" algn="just">
              <a:lnSpc>
                <a:spcPct val="95000"/>
              </a:lnSpc>
              <a:spcBef>
                <a:spcPts val="0"/>
              </a:spcBef>
              <a:spcAft>
                <a:spcPts val="1200"/>
              </a:spcAft>
              <a:buSzPct val="117630"/>
              <a:buNone/>
            </a:pPr>
            <a:r>
              <a:rPr lang="pl" sz="864"/>
              <a:t>https://phys.org/news/2018-02-fiber-optic-sensors-dissolve-body.html</a:t>
            </a:r>
            <a:endParaRPr sz="765"/>
          </a:p>
        </p:txBody>
      </p:sp>
      <p:pic>
        <p:nvPicPr>
          <p:cNvPr id="97" name="Google Shape;97;p17"/>
          <p:cNvPicPr preferRelativeResize="0"/>
          <p:nvPr/>
        </p:nvPicPr>
        <p:blipFill>
          <a:blip r:embed="rId4">
            <a:alphaModFix/>
          </a:blip>
          <a:stretch>
            <a:fillRect/>
          </a:stretch>
        </p:blipFill>
        <p:spPr>
          <a:xfrm>
            <a:off x="3999000" y="75900"/>
            <a:ext cx="3697848" cy="778200"/>
          </a:xfrm>
          <a:prstGeom prst="rect">
            <a:avLst/>
          </a:prstGeom>
          <a:noFill/>
          <a:ln>
            <a:noFill/>
          </a:ln>
        </p:spPr>
      </p:pic>
      <p:pic>
        <p:nvPicPr>
          <p:cNvPr id="98" name="Google Shape;98;p17"/>
          <p:cNvPicPr preferRelativeResize="0"/>
          <p:nvPr/>
        </p:nvPicPr>
        <p:blipFill>
          <a:blip r:embed="rId5">
            <a:alphaModFix/>
          </a:blip>
          <a:stretch>
            <a:fillRect/>
          </a:stretch>
        </p:blipFill>
        <p:spPr>
          <a:xfrm>
            <a:off x="5331850" y="941073"/>
            <a:ext cx="3697848" cy="1971702"/>
          </a:xfrm>
          <a:prstGeom prst="rect">
            <a:avLst/>
          </a:prstGeom>
          <a:noFill/>
          <a:ln>
            <a:noFill/>
          </a:ln>
        </p:spPr>
      </p:pic>
      <p:pic>
        <p:nvPicPr>
          <p:cNvPr id="99" name="Google Shape;99;p17"/>
          <p:cNvPicPr preferRelativeResize="0"/>
          <p:nvPr/>
        </p:nvPicPr>
        <p:blipFill>
          <a:blip r:embed="rId6">
            <a:alphaModFix/>
          </a:blip>
          <a:stretch>
            <a:fillRect/>
          </a:stretch>
        </p:blipFill>
        <p:spPr>
          <a:xfrm>
            <a:off x="3999000" y="2999741"/>
            <a:ext cx="3697848" cy="206198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8"/>
          <p:cNvSpPr txBox="1"/>
          <p:nvPr>
            <p:ph type="title"/>
          </p:nvPr>
        </p:nvSpPr>
        <p:spPr>
          <a:xfrm>
            <a:off x="387900" y="250475"/>
            <a:ext cx="8368200" cy="492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pl"/>
              <a:t>Data characterisation</a:t>
            </a:r>
            <a:endParaRPr/>
          </a:p>
        </p:txBody>
      </p:sp>
      <p:sp>
        <p:nvSpPr>
          <p:cNvPr id="105" name="Google Shape;105;p18"/>
          <p:cNvSpPr txBox="1"/>
          <p:nvPr>
            <p:ph idx="1" type="body"/>
          </p:nvPr>
        </p:nvSpPr>
        <p:spPr>
          <a:xfrm>
            <a:off x="232250" y="1201575"/>
            <a:ext cx="2754300" cy="30789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pl" sz="1200"/>
              <a:t>C</a:t>
            </a:r>
            <a:r>
              <a:rPr lang="pl" sz="1200"/>
              <a:t>ollection of measurements based on 10 sensors (each sensor in separated folder). Each sensor was measured three times and results are in three separated files (e.g. sensor01_air.txt, sensor01_water.txt, sensor01_izopropanol.txt). </a:t>
            </a:r>
            <a:endParaRPr sz="1200"/>
          </a:p>
          <a:p>
            <a:pPr indent="0" lvl="0" marL="0" rtl="0" algn="l">
              <a:lnSpc>
                <a:spcPct val="95000"/>
              </a:lnSpc>
              <a:spcBef>
                <a:spcPts val="1200"/>
              </a:spcBef>
              <a:spcAft>
                <a:spcPts val="0"/>
              </a:spcAft>
              <a:buNone/>
            </a:pPr>
            <a:r>
              <a:t/>
            </a:r>
            <a:endParaRPr sz="1200"/>
          </a:p>
          <a:p>
            <a:pPr indent="0" lvl="0" marL="0" rtl="0" algn="l">
              <a:lnSpc>
                <a:spcPct val="95000"/>
              </a:lnSpc>
              <a:spcBef>
                <a:spcPts val="1200"/>
              </a:spcBef>
              <a:spcAft>
                <a:spcPts val="1200"/>
              </a:spcAft>
              <a:buNone/>
            </a:pPr>
            <a:r>
              <a:t/>
            </a:r>
            <a:endParaRPr sz="1200"/>
          </a:p>
        </p:txBody>
      </p:sp>
      <p:pic>
        <p:nvPicPr>
          <p:cNvPr id="106" name="Google Shape;106;p18"/>
          <p:cNvPicPr preferRelativeResize="0"/>
          <p:nvPr/>
        </p:nvPicPr>
        <p:blipFill>
          <a:blip r:embed="rId3">
            <a:alphaModFix/>
          </a:blip>
          <a:stretch>
            <a:fillRect/>
          </a:stretch>
        </p:blipFill>
        <p:spPr>
          <a:xfrm>
            <a:off x="327850" y="2663800"/>
            <a:ext cx="1412900" cy="2260651"/>
          </a:xfrm>
          <a:prstGeom prst="rect">
            <a:avLst/>
          </a:prstGeom>
          <a:noFill/>
          <a:ln>
            <a:noFill/>
          </a:ln>
        </p:spPr>
      </p:pic>
      <p:pic>
        <p:nvPicPr>
          <p:cNvPr id="107" name="Google Shape;107;p18"/>
          <p:cNvPicPr preferRelativeResize="0"/>
          <p:nvPr/>
        </p:nvPicPr>
        <p:blipFill>
          <a:blip r:embed="rId4">
            <a:alphaModFix/>
          </a:blip>
          <a:stretch>
            <a:fillRect/>
          </a:stretch>
        </p:blipFill>
        <p:spPr>
          <a:xfrm>
            <a:off x="7013075" y="1308675"/>
            <a:ext cx="1467750" cy="2441701"/>
          </a:xfrm>
          <a:prstGeom prst="rect">
            <a:avLst/>
          </a:prstGeom>
          <a:noFill/>
          <a:ln>
            <a:noFill/>
          </a:ln>
        </p:spPr>
      </p:pic>
      <p:sp>
        <p:nvSpPr>
          <p:cNvPr id="108" name="Google Shape;108;p18"/>
          <p:cNvSpPr txBox="1"/>
          <p:nvPr/>
        </p:nvSpPr>
        <p:spPr>
          <a:xfrm>
            <a:off x="4282125" y="1308675"/>
            <a:ext cx="2603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l" sz="1200">
                <a:solidFill>
                  <a:schemeClr val="dk1"/>
                </a:solidFill>
                <a:latin typeface="Roboto"/>
                <a:ea typeface="Roboto"/>
                <a:cs typeface="Roboto"/>
                <a:sym typeface="Roboto"/>
              </a:rPr>
              <a:t>Dataframes do not contain header </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pl" sz="1200">
                <a:solidFill>
                  <a:schemeClr val="dk1"/>
                </a:solidFill>
                <a:latin typeface="Roboto"/>
                <a:ea typeface="Roboto"/>
                <a:cs typeface="Roboto"/>
                <a:sym typeface="Roboto"/>
              </a:rPr>
              <a:t>First column is a wavelenght expressed in meters. Usually, wavelenght is expressed in nanometers, which is 1/1000000000 of meter</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pl" sz="1200">
                <a:solidFill>
                  <a:schemeClr val="dk1"/>
                </a:solidFill>
                <a:latin typeface="Roboto"/>
                <a:ea typeface="Roboto"/>
                <a:cs typeface="Roboto"/>
                <a:sym typeface="Roboto"/>
              </a:rPr>
              <a:t>In the second column we have Signal Amplitude</a:t>
            </a:r>
            <a:endParaRPr sz="1200">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9"/>
          <p:cNvSpPr txBox="1"/>
          <p:nvPr>
            <p:ph type="title"/>
          </p:nvPr>
        </p:nvSpPr>
        <p:spPr>
          <a:xfrm>
            <a:off x="134975" y="98100"/>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pl"/>
              <a:t>Initial look into data - plotting</a:t>
            </a:r>
            <a:endParaRPr/>
          </a:p>
        </p:txBody>
      </p:sp>
      <p:pic>
        <p:nvPicPr>
          <p:cNvPr id="114" name="Google Shape;114;p19"/>
          <p:cNvPicPr preferRelativeResize="0"/>
          <p:nvPr/>
        </p:nvPicPr>
        <p:blipFill>
          <a:blip r:embed="rId3">
            <a:alphaModFix/>
          </a:blip>
          <a:stretch>
            <a:fillRect/>
          </a:stretch>
        </p:blipFill>
        <p:spPr>
          <a:xfrm>
            <a:off x="6507312" y="591300"/>
            <a:ext cx="2216483" cy="1357825"/>
          </a:xfrm>
          <a:prstGeom prst="rect">
            <a:avLst/>
          </a:prstGeom>
          <a:noFill/>
          <a:ln>
            <a:noFill/>
          </a:ln>
        </p:spPr>
      </p:pic>
      <p:pic>
        <p:nvPicPr>
          <p:cNvPr id="115" name="Google Shape;115;p19"/>
          <p:cNvPicPr preferRelativeResize="0"/>
          <p:nvPr/>
        </p:nvPicPr>
        <p:blipFill>
          <a:blip r:embed="rId4">
            <a:alphaModFix/>
          </a:blip>
          <a:stretch>
            <a:fillRect/>
          </a:stretch>
        </p:blipFill>
        <p:spPr>
          <a:xfrm>
            <a:off x="203075" y="1871300"/>
            <a:ext cx="4291100" cy="2280825"/>
          </a:xfrm>
          <a:prstGeom prst="rect">
            <a:avLst/>
          </a:prstGeom>
          <a:noFill/>
          <a:ln>
            <a:noFill/>
          </a:ln>
        </p:spPr>
      </p:pic>
      <p:sp>
        <p:nvSpPr>
          <p:cNvPr id="116" name="Google Shape;116;p19"/>
          <p:cNvSpPr txBox="1"/>
          <p:nvPr/>
        </p:nvSpPr>
        <p:spPr>
          <a:xfrm>
            <a:off x="134975" y="1192750"/>
            <a:ext cx="4681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l">
                <a:solidFill>
                  <a:schemeClr val="dk1"/>
                </a:solidFill>
                <a:latin typeface="Roboto"/>
                <a:ea typeface="Roboto"/>
                <a:cs typeface="Roboto"/>
                <a:sym typeface="Roboto"/>
              </a:rPr>
              <a:t>Chart of spectrum from Sensor06 readuots in the air, water and izopropanol</a:t>
            </a:r>
            <a:endParaRPr>
              <a:solidFill>
                <a:schemeClr val="dk1"/>
              </a:solidFill>
              <a:latin typeface="Roboto"/>
              <a:ea typeface="Roboto"/>
              <a:cs typeface="Roboto"/>
              <a:sym typeface="Roboto"/>
            </a:endParaRPr>
          </a:p>
        </p:txBody>
      </p:sp>
      <p:sp>
        <p:nvSpPr>
          <p:cNvPr id="117" name="Google Shape;117;p19"/>
          <p:cNvSpPr txBox="1"/>
          <p:nvPr/>
        </p:nvSpPr>
        <p:spPr>
          <a:xfrm>
            <a:off x="5885225" y="68100"/>
            <a:ext cx="3278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l" sz="1100">
                <a:solidFill>
                  <a:schemeClr val="dk1"/>
                </a:solidFill>
                <a:latin typeface="Roboto"/>
                <a:ea typeface="Roboto"/>
                <a:cs typeface="Roboto"/>
                <a:sym typeface="Roboto"/>
              </a:rPr>
              <a:t>Plotted data collected from sensors 1 - 8 (each environment separately)</a:t>
            </a:r>
            <a:endParaRPr b="1" sz="1000">
              <a:solidFill>
                <a:schemeClr val="dk1"/>
              </a:solidFill>
              <a:latin typeface="Roboto"/>
              <a:ea typeface="Roboto"/>
              <a:cs typeface="Roboto"/>
              <a:sym typeface="Roboto"/>
            </a:endParaRPr>
          </a:p>
        </p:txBody>
      </p:sp>
      <p:sp>
        <p:nvSpPr>
          <p:cNvPr id="118" name="Google Shape;118;p19"/>
          <p:cNvSpPr txBox="1"/>
          <p:nvPr/>
        </p:nvSpPr>
        <p:spPr>
          <a:xfrm flipH="1" rot="-5400000">
            <a:off x="5961450" y="1070113"/>
            <a:ext cx="69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l">
                <a:solidFill>
                  <a:schemeClr val="dk1"/>
                </a:solidFill>
                <a:latin typeface="Roboto"/>
                <a:ea typeface="Roboto"/>
                <a:cs typeface="Roboto"/>
                <a:sym typeface="Roboto"/>
              </a:rPr>
              <a:t>AIR</a:t>
            </a:r>
            <a:endParaRPr>
              <a:solidFill>
                <a:schemeClr val="dk1"/>
              </a:solidFill>
              <a:latin typeface="Roboto"/>
              <a:ea typeface="Roboto"/>
              <a:cs typeface="Roboto"/>
              <a:sym typeface="Roboto"/>
            </a:endParaRPr>
          </a:p>
        </p:txBody>
      </p:sp>
      <p:pic>
        <p:nvPicPr>
          <p:cNvPr id="119" name="Google Shape;119;p19"/>
          <p:cNvPicPr preferRelativeResize="0"/>
          <p:nvPr/>
        </p:nvPicPr>
        <p:blipFill>
          <a:blip r:embed="rId5">
            <a:alphaModFix/>
          </a:blip>
          <a:stretch>
            <a:fillRect/>
          </a:stretch>
        </p:blipFill>
        <p:spPr>
          <a:xfrm>
            <a:off x="6507299" y="2050525"/>
            <a:ext cx="2216499" cy="1364206"/>
          </a:xfrm>
          <a:prstGeom prst="rect">
            <a:avLst/>
          </a:prstGeom>
          <a:noFill/>
          <a:ln>
            <a:noFill/>
          </a:ln>
        </p:spPr>
      </p:pic>
      <p:sp>
        <p:nvSpPr>
          <p:cNvPr id="120" name="Google Shape;120;p19"/>
          <p:cNvSpPr txBox="1"/>
          <p:nvPr/>
        </p:nvSpPr>
        <p:spPr>
          <a:xfrm flipH="1" rot="-5400000">
            <a:off x="5895750" y="2569288"/>
            <a:ext cx="82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l">
                <a:solidFill>
                  <a:schemeClr val="dk1"/>
                </a:solidFill>
                <a:latin typeface="Roboto"/>
                <a:ea typeface="Roboto"/>
                <a:cs typeface="Roboto"/>
                <a:sym typeface="Roboto"/>
              </a:rPr>
              <a:t>WATER</a:t>
            </a:r>
            <a:endParaRPr>
              <a:solidFill>
                <a:schemeClr val="dk1"/>
              </a:solidFill>
              <a:latin typeface="Roboto"/>
              <a:ea typeface="Roboto"/>
              <a:cs typeface="Roboto"/>
              <a:sym typeface="Roboto"/>
            </a:endParaRPr>
          </a:p>
        </p:txBody>
      </p:sp>
      <p:pic>
        <p:nvPicPr>
          <p:cNvPr id="121" name="Google Shape;121;p19"/>
          <p:cNvPicPr preferRelativeResize="0"/>
          <p:nvPr/>
        </p:nvPicPr>
        <p:blipFill>
          <a:blip r:embed="rId6">
            <a:alphaModFix/>
          </a:blip>
          <a:stretch>
            <a:fillRect/>
          </a:stretch>
        </p:blipFill>
        <p:spPr>
          <a:xfrm>
            <a:off x="6507300" y="3589650"/>
            <a:ext cx="2216540" cy="1364199"/>
          </a:xfrm>
          <a:prstGeom prst="rect">
            <a:avLst/>
          </a:prstGeom>
          <a:noFill/>
          <a:ln>
            <a:noFill/>
          </a:ln>
        </p:spPr>
      </p:pic>
      <p:sp>
        <p:nvSpPr>
          <p:cNvPr id="122" name="Google Shape;122;p19"/>
          <p:cNvSpPr txBox="1"/>
          <p:nvPr/>
        </p:nvSpPr>
        <p:spPr>
          <a:xfrm flipH="1" rot="-5400000">
            <a:off x="5633850" y="4004675"/>
            <a:ext cx="1362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l" sz="1300">
                <a:solidFill>
                  <a:schemeClr val="dk1"/>
                </a:solidFill>
                <a:latin typeface="Roboto"/>
                <a:ea typeface="Roboto"/>
                <a:cs typeface="Roboto"/>
                <a:sym typeface="Roboto"/>
              </a:rPr>
              <a:t>IZOPROPANOL</a:t>
            </a:r>
            <a:endParaRPr sz="1300">
              <a:solidFill>
                <a:schemeClr val="dk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pl"/>
              <a:t>Goal</a:t>
            </a:r>
            <a:endParaRPr/>
          </a:p>
        </p:txBody>
      </p:sp>
      <p:sp>
        <p:nvSpPr>
          <p:cNvPr id="128" name="Google Shape;128;p2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pl"/>
              <a:t>Prediction of Amplitude spectrum of produced sensor in water and in izopropanol based on measured amplitude spectrum in the air.</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pl"/>
              <a:t>Problems and issues:</a:t>
            </a:r>
            <a:endParaRPr/>
          </a:p>
          <a:p>
            <a:pPr indent="-317182" lvl="0" marL="457200" rtl="0" algn="l">
              <a:spcBef>
                <a:spcPts val="1200"/>
              </a:spcBef>
              <a:spcAft>
                <a:spcPts val="0"/>
              </a:spcAft>
              <a:buSzPct val="100000"/>
              <a:buChar char="●"/>
            </a:pPr>
            <a:r>
              <a:rPr lang="pl"/>
              <a:t>I think that data from 10 sensors could be not enough</a:t>
            </a:r>
            <a:endParaRPr/>
          </a:p>
          <a:p>
            <a:pPr indent="-317182" lvl="0" marL="457200" rtl="0" algn="l">
              <a:spcBef>
                <a:spcPts val="0"/>
              </a:spcBef>
              <a:spcAft>
                <a:spcPts val="0"/>
              </a:spcAft>
              <a:buSzPct val="100000"/>
              <a:buChar char="●"/>
            </a:pPr>
            <a:r>
              <a:rPr lang="pl"/>
              <a:t>some ETL implementation may be needed when more and more data will be collected</a:t>
            </a:r>
            <a:endParaRPr/>
          </a:p>
          <a:p>
            <a:pPr indent="-317182" lvl="0" marL="457200" rtl="0" algn="l">
              <a:spcBef>
                <a:spcPts val="0"/>
              </a:spcBef>
              <a:spcAft>
                <a:spcPts val="0"/>
              </a:spcAft>
              <a:buSzPct val="100000"/>
              <a:buChar char="●"/>
            </a:pPr>
            <a:r>
              <a:rPr lang="pl"/>
              <a:t>integration with user-friendly software would be needed</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pl"/>
              <a:t>In the future: quality control of the produced sensors based on spectral characteristic via classification of the sensor (like good/not good or some quality classes) -&gt; more specifications and data needed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type="title"/>
          </p:nvPr>
        </p:nvSpPr>
        <p:spPr>
          <a:xfrm>
            <a:off x="300350" y="214825"/>
            <a:ext cx="31530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pl"/>
              <a:t>General plan</a:t>
            </a:r>
            <a:endParaRPr/>
          </a:p>
        </p:txBody>
      </p:sp>
      <p:grpSp>
        <p:nvGrpSpPr>
          <p:cNvPr id="134" name="Google Shape;134;p21"/>
          <p:cNvGrpSpPr/>
          <p:nvPr/>
        </p:nvGrpSpPr>
        <p:grpSpPr>
          <a:xfrm>
            <a:off x="5689492" y="1180050"/>
            <a:ext cx="3305700" cy="3483050"/>
            <a:chOff x="5632317" y="1189775"/>
            <a:chExt cx="3305700" cy="3483050"/>
          </a:xfrm>
        </p:grpSpPr>
        <p:sp>
          <p:nvSpPr>
            <p:cNvPr id="135" name="Google Shape;135;p21"/>
            <p:cNvSpPr/>
            <p:nvPr/>
          </p:nvSpPr>
          <p:spPr>
            <a:xfrm>
              <a:off x="5632317" y="1189775"/>
              <a:ext cx="3305700" cy="669000"/>
            </a:xfrm>
            <a:prstGeom prst="chevron">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l">
                  <a:solidFill>
                    <a:srgbClr val="FFFFFF"/>
                  </a:solidFill>
                  <a:latin typeface="Roboto"/>
                  <a:ea typeface="Roboto"/>
                  <a:cs typeface="Roboto"/>
                  <a:sym typeface="Roboto"/>
                </a:rPr>
                <a:t>Deployment</a:t>
              </a:r>
              <a:endParaRPr>
                <a:solidFill>
                  <a:srgbClr val="FFFFFF"/>
                </a:solidFill>
                <a:latin typeface="Roboto"/>
                <a:ea typeface="Roboto"/>
                <a:cs typeface="Roboto"/>
                <a:sym typeface="Roboto"/>
              </a:endParaRPr>
            </a:p>
          </p:txBody>
        </p:sp>
        <p:sp>
          <p:nvSpPr>
            <p:cNvPr id="136" name="Google Shape;136;p21"/>
            <p:cNvSpPr txBox="1"/>
            <p:nvPr/>
          </p:nvSpPr>
          <p:spPr>
            <a:xfrm>
              <a:off x="6167063" y="205712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l" sz="1200">
                  <a:solidFill>
                    <a:schemeClr val="dk1"/>
                  </a:solidFill>
                  <a:latin typeface="Roboto"/>
                  <a:ea typeface="Roboto"/>
                  <a:cs typeface="Roboto"/>
                  <a:sym typeface="Roboto"/>
                </a:rPr>
                <a:t>The best model will be used to predict data for sensor09 and sensor10, and analyse spectrum </a:t>
              </a:r>
              <a:endParaRPr sz="1200">
                <a:solidFill>
                  <a:schemeClr val="dk1"/>
                </a:solidFill>
                <a:latin typeface="Roboto"/>
                <a:ea typeface="Roboto"/>
                <a:cs typeface="Roboto"/>
                <a:sym typeface="Roboto"/>
              </a:endParaRPr>
            </a:p>
          </p:txBody>
        </p:sp>
      </p:grpSp>
      <p:grpSp>
        <p:nvGrpSpPr>
          <p:cNvPr id="137" name="Google Shape;137;p21"/>
          <p:cNvGrpSpPr/>
          <p:nvPr/>
        </p:nvGrpSpPr>
        <p:grpSpPr>
          <a:xfrm>
            <a:off x="57175" y="1180264"/>
            <a:ext cx="3546900" cy="3482836"/>
            <a:chOff x="0" y="1189989"/>
            <a:chExt cx="3546900" cy="3482836"/>
          </a:xfrm>
        </p:grpSpPr>
        <p:sp>
          <p:nvSpPr>
            <p:cNvPr id="138" name="Google Shape;138;p21"/>
            <p:cNvSpPr/>
            <p:nvPr/>
          </p:nvSpPr>
          <p:spPr>
            <a:xfrm>
              <a:off x="0" y="1189989"/>
              <a:ext cx="3546900" cy="669000"/>
            </a:xfrm>
            <a:prstGeom prst="homePlate">
              <a:avLst>
                <a:gd fmla="val 50000" name="adj"/>
              </a:avLst>
            </a:prstGeom>
            <a:solidFill>
              <a:srgbClr val="6666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l">
                  <a:solidFill>
                    <a:srgbClr val="FFFFFF"/>
                  </a:solidFill>
                  <a:latin typeface="Roboto"/>
                  <a:ea typeface="Roboto"/>
                  <a:cs typeface="Roboto"/>
                  <a:sym typeface="Roboto"/>
                </a:rPr>
                <a:t>Data import and generation </a:t>
              </a:r>
              <a:br>
                <a:rPr lang="pl">
                  <a:solidFill>
                    <a:srgbClr val="FFFFFF"/>
                  </a:solidFill>
                  <a:latin typeface="Roboto"/>
                  <a:ea typeface="Roboto"/>
                  <a:cs typeface="Roboto"/>
                  <a:sym typeface="Roboto"/>
                </a:rPr>
              </a:br>
              <a:r>
                <a:rPr lang="pl">
                  <a:solidFill>
                    <a:srgbClr val="FFFFFF"/>
                  </a:solidFill>
                  <a:latin typeface="Roboto"/>
                  <a:ea typeface="Roboto"/>
                  <a:cs typeface="Roboto"/>
                  <a:sym typeface="Roboto"/>
                </a:rPr>
                <a:t>of dataframes</a:t>
              </a:r>
              <a:endParaRPr>
                <a:solidFill>
                  <a:srgbClr val="FFFFFF"/>
                </a:solidFill>
                <a:latin typeface="Roboto"/>
                <a:ea typeface="Roboto"/>
                <a:cs typeface="Roboto"/>
                <a:sym typeface="Roboto"/>
              </a:endParaRPr>
            </a:p>
          </p:txBody>
        </p:sp>
        <p:sp>
          <p:nvSpPr>
            <p:cNvPr id="139" name="Google Shape;139;p21"/>
            <p:cNvSpPr txBox="1"/>
            <p:nvPr/>
          </p:nvSpPr>
          <p:spPr>
            <a:xfrm>
              <a:off x="166550" y="2057125"/>
              <a:ext cx="24807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l" sz="1200">
                  <a:solidFill>
                    <a:schemeClr val="dk1"/>
                  </a:solidFill>
                  <a:latin typeface="Roboto"/>
                  <a:ea typeface="Roboto"/>
                  <a:cs typeface="Roboto"/>
                  <a:sym typeface="Roboto"/>
                </a:rPr>
                <a:t>Data are in multiple files structured in folders; .txt files are like .csv files</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pl" sz="1200">
                  <a:solidFill>
                    <a:schemeClr val="dk1"/>
                  </a:solidFill>
                  <a:latin typeface="Roboto"/>
                  <a:ea typeface="Roboto"/>
                  <a:cs typeface="Roboto"/>
                  <a:sym typeface="Roboto"/>
                </a:rPr>
                <a:t>NOW: Import data from google drive to local drive and import via glob and pd.read_csv() function.</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pl" sz="1200">
                  <a:solidFill>
                    <a:schemeClr val="dk1"/>
                  </a:solidFill>
                  <a:latin typeface="Roboto"/>
                  <a:ea typeface="Roboto"/>
                  <a:cs typeface="Roboto"/>
                  <a:sym typeface="Roboto"/>
                </a:rPr>
                <a:t>I</a:t>
              </a:r>
              <a:r>
                <a:rPr lang="pl" sz="1200">
                  <a:solidFill>
                    <a:schemeClr val="dk1"/>
                  </a:solidFill>
                  <a:latin typeface="Roboto"/>
                  <a:ea typeface="Roboto"/>
                  <a:cs typeface="Roboto"/>
                  <a:sym typeface="Roboto"/>
                </a:rPr>
                <a:t>N THE FUTURE </a:t>
              </a:r>
              <a:r>
                <a:rPr lang="pl" sz="1200">
                  <a:solidFill>
                    <a:schemeClr val="dk1"/>
                  </a:solidFill>
                  <a:latin typeface="Roboto"/>
                  <a:ea typeface="Roboto"/>
                  <a:cs typeface="Roboto"/>
                  <a:sym typeface="Roboto"/>
                </a:rPr>
                <a:t>the number of collected data will be higher and some ETL tools should be used.</a:t>
              </a:r>
              <a:endParaRPr sz="1200">
                <a:solidFill>
                  <a:schemeClr val="dk1"/>
                </a:solidFill>
                <a:latin typeface="Roboto"/>
                <a:ea typeface="Roboto"/>
                <a:cs typeface="Roboto"/>
                <a:sym typeface="Roboto"/>
              </a:endParaRPr>
            </a:p>
          </p:txBody>
        </p:sp>
      </p:grpSp>
      <p:grpSp>
        <p:nvGrpSpPr>
          <p:cNvPr id="140" name="Google Shape;140;p21"/>
          <p:cNvGrpSpPr/>
          <p:nvPr/>
        </p:nvGrpSpPr>
        <p:grpSpPr>
          <a:xfrm>
            <a:off x="3001379" y="1180050"/>
            <a:ext cx="3305700" cy="3483050"/>
            <a:chOff x="2944204" y="1189775"/>
            <a:chExt cx="3305700" cy="3483050"/>
          </a:xfrm>
        </p:grpSpPr>
        <p:sp>
          <p:nvSpPr>
            <p:cNvPr id="141" name="Google Shape;141;p21"/>
            <p:cNvSpPr/>
            <p:nvPr/>
          </p:nvSpPr>
          <p:spPr>
            <a:xfrm>
              <a:off x="2944204" y="1189775"/>
              <a:ext cx="3305700" cy="669000"/>
            </a:xfrm>
            <a:prstGeom prst="chevron">
              <a:avLst>
                <a:gd fmla="val 50000" name="adj"/>
              </a:avLst>
            </a:prstGeom>
            <a:solidFill>
              <a:srgbClr val="99999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l">
                  <a:solidFill>
                    <a:srgbClr val="FFFFFF"/>
                  </a:solidFill>
                  <a:latin typeface="Roboto"/>
                  <a:ea typeface="Roboto"/>
                  <a:cs typeface="Roboto"/>
                  <a:sym typeface="Roboto"/>
                </a:rPr>
                <a:t>Modeling</a:t>
              </a:r>
              <a:endParaRPr>
                <a:solidFill>
                  <a:srgbClr val="FFFFFF"/>
                </a:solidFill>
                <a:latin typeface="Roboto"/>
                <a:ea typeface="Roboto"/>
                <a:cs typeface="Roboto"/>
                <a:sym typeface="Roboto"/>
              </a:endParaRPr>
            </a:p>
          </p:txBody>
        </p:sp>
        <p:sp>
          <p:nvSpPr>
            <p:cNvPr id="142" name="Google Shape;142;p21"/>
            <p:cNvSpPr txBox="1"/>
            <p:nvPr/>
          </p:nvSpPr>
          <p:spPr>
            <a:xfrm>
              <a:off x="3478949" y="205712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l" sz="1200">
                  <a:solidFill>
                    <a:schemeClr val="dk1"/>
                  </a:solidFill>
                  <a:latin typeface="Roboto"/>
                  <a:ea typeface="Roboto"/>
                  <a:cs typeface="Roboto"/>
                  <a:sym typeface="Roboto"/>
                </a:rPr>
                <a:t>Data from sensors numbered as 01 - 08 will be used for modeling.</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pl" sz="1200">
                  <a:solidFill>
                    <a:schemeClr val="dk1"/>
                  </a:solidFill>
                  <a:latin typeface="Roboto"/>
                  <a:ea typeface="Roboto"/>
                  <a:cs typeface="Roboto"/>
                  <a:sym typeface="Roboto"/>
                </a:rPr>
                <a:t>Plotted data are nonlinear distributed.</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pl" sz="1200">
                  <a:solidFill>
                    <a:schemeClr val="dk1"/>
                  </a:solidFill>
                  <a:latin typeface="Roboto"/>
                  <a:ea typeface="Roboto"/>
                  <a:cs typeface="Roboto"/>
                  <a:sym typeface="Roboto"/>
                </a:rPr>
                <a:t>Models that will be tested:</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pl" sz="1200">
                  <a:solidFill>
                    <a:schemeClr val="dk1"/>
                  </a:solidFill>
                  <a:latin typeface="Roboto"/>
                  <a:ea typeface="Roboto"/>
                  <a:cs typeface="Roboto"/>
                  <a:sym typeface="Roboto"/>
                </a:rPr>
                <a:t>polynomial</a:t>
              </a:r>
              <a:r>
                <a:rPr lang="pl" sz="1200">
                  <a:solidFill>
                    <a:schemeClr val="dk1"/>
                  </a:solidFill>
                  <a:latin typeface="Roboto"/>
                  <a:ea typeface="Roboto"/>
                  <a:cs typeface="Roboto"/>
                  <a:sym typeface="Roboto"/>
                </a:rPr>
                <a:t> regression</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pl" sz="1200">
                  <a:solidFill>
                    <a:schemeClr val="dk1"/>
                  </a:solidFill>
                  <a:latin typeface="Roboto"/>
                  <a:ea typeface="Roboto"/>
                  <a:cs typeface="Roboto"/>
                  <a:sym typeface="Roboto"/>
                </a:rPr>
                <a:t>regression tree</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pl" sz="1200">
                  <a:solidFill>
                    <a:schemeClr val="dk1"/>
                  </a:solidFill>
                  <a:latin typeface="Roboto"/>
                  <a:ea typeface="Roboto"/>
                  <a:cs typeface="Roboto"/>
                  <a:sym typeface="Roboto"/>
                </a:rPr>
                <a:t>autoML.</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pl" sz="1200">
                  <a:solidFill>
                    <a:schemeClr val="dk1"/>
                  </a:solidFill>
                  <a:latin typeface="Roboto"/>
                  <a:ea typeface="Roboto"/>
                  <a:cs typeface="Roboto"/>
                  <a:sym typeface="Roboto"/>
                </a:rPr>
                <a:t>Parameters: R2, MAE, RMSE</a:t>
              </a:r>
              <a:endParaRPr sz="1200">
                <a:solidFill>
                  <a:schemeClr val="dk1"/>
                </a:solidFill>
                <a:latin typeface="Roboto"/>
                <a:ea typeface="Roboto"/>
                <a:cs typeface="Roboto"/>
                <a:sym typeface="Roboto"/>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